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Montserrat Light"/>
      <p:regular r:id="rId30"/>
      <p:bold r:id="rId31"/>
      <p:italic r:id="rId32"/>
      <p:boldItalic r:id="rId33"/>
    </p:embeddedFont>
    <p:embeddedFont>
      <p:font typeface="Montserrat ExtraLight"/>
      <p:regular r:id="rId34"/>
      <p:bold r:id="rId35"/>
      <p:italic r:id="rId36"/>
      <p:boldItalic r:id="rId37"/>
    </p:embeddedFont>
    <p:embeddedFont>
      <p:font typeface="Roboto Light"/>
      <p:regular r:id="rId38"/>
      <p:bold r:id="rId39"/>
      <p:italic r:id="rId40"/>
      <p:boldItalic r:id="rId41"/>
    </p:embeddedFont>
    <p:embeddedFont>
      <p:font typeface="Nunito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italic.fntdata"/><Relationship Id="rId20" Type="http://schemas.openxmlformats.org/officeDocument/2006/relationships/font" Target="fonts/Roboto-italic.fntdata"/><Relationship Id="rId42" Type="http://schemas.openxmlformats.org/officeDocument/2006/relationships/font" Target="fonts/NunitoSans-regular.fntdata"/><Relationship Id="rId41" Type="http://schemas.openxmlformats.org/officeDocument/2006/relationships/font" Target="fonts/RobotoLight-boldItalic.fntdata"/><Relationship Id="rId22" Type="http://schemas.openxmlformats.org/officeDocument/2006/relationships/font" Target="fonts/Montserrat-regular.fntdata"/><Relationship Id="rId44" Type="http://schemas.openxmlformats.org/officeDocument/2006/relationships/font" Target="fonts/NunitoSans-italic.fntdata"/><Relationship Id="rId21" Type="http://schemas.openxmlformats.org/officeDocument/2006/relationships/font" Target="fonts/Roboto-boldItalic.fntdata"/><Relationship Id="rId43" Type="http://schemas.openxmlformats.org/officeDocument/2006/relationships/font" Target="fonts/NunitoSans-bold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45" Type="http://schemas.openxmlformats.org/officeDocument/2006/relationships/font" Target="fonts/Nuni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bold.fntdata"/><Relationship Id="rId30" Type="http://schemas.openxmlformats.org/officeDocument/2006/relationships/font" Target="fonts/MontserratLigh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ExtraLigh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ExtraLight-regular.fntdata"/><Relationship Id="rId15" Type="http://schemas.openxmlformats.org/officeDocument/2006/relationships/font" Target="fonts/MontserratSemiBold-bold.fntdata"/><Relationship Id="rId37" Type="http://schemas.openxmlformats.org/officeDocument/2006/relationships/font" Target="fonts/MontserratExtraLight-boldItalic.fntdata"/><Relationship Id="rId14" Type="http://schemas.openxmlformats.org/officeDocument/2006/relationships/font" Target="fonts/MontserratSemiBold-regular.fntdata"/><Relationship Id="rId36" Type="http://schemas.openxmlformats.org/officeDocument/2006/relationships/font" Target="fonts/MontserratExtraLight-italic.fntdata"/><Relationship Id="rId17" Type="http://schemas.openxmlformats.org/officeDocument/2006/relationships/font" Target="fonts/MontserratSemiBold-boldItalic.fntdata"/><Relationship Id="rId39" Type="http://schemas.openxmlformats.org/officeDocument/2006/relationships/font" Target="fonts/RobotoLight-bold.fntdata"/><Relationship Id="rId16" Type="http://schemas.openxmlformats.org/officeDocument/2006/relationships/font" Target="fonts/MontserratSemiBold-italic.fntdata"/><Relationship Id="rId38" Type="http://schemas.openxmlformats.org/officeDocument/2006/relationships/font" Target="fonts/RobotoLight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12045d49f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12045d49f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2177e0e0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2177e0e0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12045d4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12045d4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12045d49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12045d49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12045d49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12045d49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12045d4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12045d4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12045d49f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12045d49f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12045d49f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512045d49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4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7.png"/><Relationship Id="rId16" Type="http://schemas.openxmlformats.org/officeDocument/2006/relationships/image" Target="../media/image6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www.mck.agency/recurso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4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7.png"/><Relationship Id="rId16" Type="http://schemas.openxmlformats.org/officeDocument/2006/relationships/image" Target="../media/image6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669475" y="1005975"/>
            <a:ext cx="4124700" cy="4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27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Madurez Digital: En dónde estoy y hacia dónde voy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320275" y="1305375"/>
            <a:ext cx="39900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En este episodio, con la participación de nuestro invitado: Fernando Mosqueda,  MCK Growth Director &amp; Partner, hablamos acerca de qué es la madurez digital y cuáles son sus etapas, explorando las características de cada una, así como su importancia para tener un punto de partida que nos ayude a evolucionar nuestra estrategia digital dentro de nuestra empresa.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Compartimos los indicadores más relevantes para evaluar la madurez digital, así como la matriz que desarrollamos en MCK.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rgbClr val="18181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20275" y="164925"/>
            <a:ext cx="43236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Montserrat"/>
                <a:ea typeface="Montserrat"/>
                <a:cs typeface="Montserrat"/>
                <a:sym typeface="Montserrat"/>
              </a:rPr>
              <a:t> EPISODIO 27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Madurez Digital: En dónde estoy y hacia dónde voy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4"/>
          <p:cNvSpPr txBox="1"/>
          <p:nvPr/>
        </p:nvSpPr>
        <p:spPr>
          <a:xfrm>
            <a:off x="4833725" y="1305375"/>
            <a:ext cx="3809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¿Qué es madurez digital?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Etapas de la madurez digital. 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MCK + Thinking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¿Por dónde empezar a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formar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la madurez digital?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622600" y="646850"/>
            <a:ext cx="80016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matriz es el </a:t>
            </a:r>
            <a:r>
              <a:rPr b="1"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punto de partida</a:t>
            </a:r>
            <a:r>
              <a:rPr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que te va a ayudar a hacer ese </a:t>
            </a:r>
            <a:r>
              <a:rPr b="1"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diagnóstico</a:t>
            </a:r>
            <a:r>
              <a:rPr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con el que vas a alinear tu visión y con el que puedes definir si hay un </a:t>
            </a:r>
            <a:r>
              <a:rPr b="1"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problema </a:t>
            </a:r>
            <a:r>
              <a:rPr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si hay un área de oportunidad y a dónde podemos </a:t>
            </a:r>
            <a:r>
              <a:rPr b="1"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avanzar</a:t>
            </a:r>
            <a:r>
              <a:rPr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Luis Badillo</a:t>
            </a: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FOUNDER &amp; CEO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911400" y="326050"/>
            <a:ext cx="5435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¿Qué es la madurez digital?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260375" y="250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33900" y="1264025"/>
            <a:ext cx="2568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La </a:t>
            </a:r>
            <a:r>
              <a:rPr b="1" lang="es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capacidad de abordar el cambio </a:t>
            </a:r>
            <a:r>
              <a:rPr lang="es" sz="11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de paradigma de la Industria 4.0. 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011700" y="2196225"/>
            <a:ext cx="31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latin typeface="Montserrat Light"/>
                <a:ea typeface="Montserrat Light"/>
                <a:cs typeface="Montserrat Light"/>
                <a:sym typeface="Montserrat Light"/>
              </a:rPr>
              <a:t>Este </a:t>
            </a:r>
            <a:r>
              <a:rPr b="1" lang="es" sz="1100">
                <a:latin typeface="Montserrat"/>
                <a:ea typeface="Montserrat"/>
                <a:cs typeface="Montserrat"/>
                <a:sym typeface="Montserrat"/>
              </a:rPr>
              <a:t>nivel de madurez</a:t>
            </a:r>
            <a:r>
              <a:rPr lang="es" sz="1100">
                <a:latin typeface="Montserrat Light"/>
                <a:ea typeface="Montserrat Light"/>
                <a:cs typeface="Montserrat Light"/>
                <a:sym typeface="Montserrat Light"/>
              </a:rPr>
              <a:t> puede variar en función de las </a:t>
            </a:r>
            <a:r>
              <a:rPr b="1" lang="es" sz="1100">
                <a:latin typeface="Montserrat"/>
                <a:ea typeface="Montserrat"/>
                <a:cs typeface="Montserrat"/>
                <a:sym typeface="Montserrat"/>
              </a:rPr>
              <a:t>herramientas y procesos </a:t>
            </a:r>
            <a:r>
              <a:rPr lang="es" sz="1100">
                <a:latin typeface="Montserrat Light"/>
                <a:ea typeface="Montserrat Light"/>
                <a:cs typeface="Montserrat Light"/>
                <a:sym typeface="Montserrat Light"/>
              </a:rPr>
              <a:t>que ya tengas implementados, para saber cuáles son los siguientes pasos a dar.</a:t>
            </a:r>
            <a:endParaRPr sz="1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5855950" y="3684250"/>
            <a:ext cx="31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Se trata de </a:t>
            </a:r>
            <a:r>
              <a:rPr b="1" lang="es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alinear</a:t>
            </a:r>
            <a:r>
              <a:rPr lang="es" sz="11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nuestras </a:t>
            </a:r>
            <a:r>
              <a:rPr b="1" lang="es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estrategias empresariales </a:t>
            </a:r>
            <a:r>
              <a:rPr lang="es" sz="11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con las tendencias del mercado para ganar </a:t>
            </a:r>
            <a:r>
              <a:rPr b="1" lang="es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competitividad</a:t>
            </a:r>
            <a:r>
              <a:rPr lang="es" sz="1100">
                <a:solidFill>
                  <a:schemeClr val="dk1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6050" y="731600"/>
            <a:ext cx="2870849" cy="191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6">
            <a:alphaModFix/>
          </a:blip>
          <a:srcRect b="0" l="15861" r="15476" t="7381"/>
          <a:stretch/>
        </p:blipFill>
        <p:spPr>
          <a:xfrm>
            <a:off x="254700" y="2681650"/>
            <a:ext cx="2128408" cy="191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9466481">
            <a:off x="1763620" y="1687723"/>
            <a:ext cx="1154637" cy="115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100784">
            <a:off x="6104282" y="2696124"/>
            <a:ext cx="1060055" cy="106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1911400" y="326050"/>
            <a:ext cx="5435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Cómo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compone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la madurez digital?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395050" y="925325"/>
            <a:ext cx="4353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Ubicar</a:t>
            </a: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tu empresa en una </a:t>
            </a: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escala de madurez </a:t>
            </a: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 todo lo </a:t>
            </a: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referente</a:t>
            </a: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tu </a:t>
            </a: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estrategia digital</a:t>
            </a: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ayuda a ver un</a:t>
            </a: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panorama</a:t>
            </a: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comenzar a recorrer un camino con </a:t>
            </a:r>
            <a:r>
              <a:rPr b="1"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más sentido.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011700" y="2196225"/>
            <a:ext cx="3120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602675" y="2032200"/>
            <a:ext cx="786300" cy="7428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6804725" y="2118900"/>
            <a:ext cx="38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</a:rPr>
              <a:t>5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2879988" y="2001825"/>
            <a:ext cx="786300" cy="7428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4155500" y="2001825"/>
            <a:ext cx="786300" cy="7428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3786175" y="1857125"/>
            <a:ext cx="38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</a:rPr>
              <a:t>5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430988" y="2032200"/>
            <a:ext cx="786300" cy="7428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5633038" y="2088525"/>
            <a:ext cx="38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</a:rPr>
              <a:t>4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1617900" y="2001825"/>
            <a:ext cx="786300" cy="7428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807800" y="2118900"/>
            <a:ext cx="38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</a:rPr>
              <a:t>1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082050" y="2088525"/>
            <a:ext cx="38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</a:rPr>
              <a:t>2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332950" y="2088525"/>
            <a:ext cx="431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1654650" y="2960213"/>
            <a:ext cx="71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Inicial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2844125" y="2960225"/>
            <a:ext cx="87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Táctico</a:t>
            </a:r>
            <a:r>
              <a:rPr lang="es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3926150" y="2975675"/>
            <a:ext cx="124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Optimizado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174650" y="2971000"/>
            <a:ext cx="132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Automatizado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6373325" y="2921825"/>
            <a:ext cx="124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Avanzado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Experiencial</a:t>
            </a:r>
            <a:r>
              <a:rPr lang="es">
                <a:solidFill>
                  <a:schemeClr val="dk1"/>
                </a:solidFill>
              </a:rPr>
              <a:t> </a:t>
            </a:r>
            <a:r>
              <a:rPr lang="es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6602675" y="4100225"/>
            <a:ext cx="247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*Consulta todos los detalles en nuestra </a:t>
            </a:r>
            <a:r>
              <a:rPr lang="es" sz="10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sección recursos.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530625" y="392150"/>
            <a:ext cx="8298900" cy="3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 mí, la madurez digital es cómo ocupamos todas las </a:t>
            </a:r>
            <a:r>
              <a:rPr b="1"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características 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toda la </a:t>
            </a:r>
            <a:r>
              <a:rPr b="1"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infraestructura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que hemos desarrollado a lo largo del tiempo para ir evolucionando y aprovechando al máximo. </a:t>
            </a:r>
            <a:r>
              <a:rPr b="1"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 parte de crecer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es parte de hacer que las cosas vayan mejorando</a:t>
            </a:r>
            <a:r>
              <a:rPr lang="e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Fernando Mosqueda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Partner &amp; Growth Director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1918475" y="248225"/>
            <a:ext cx="543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¿Qué 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método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emplea MCK?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413" y="646150"/>
            <a:ext cx="2451175" cy="6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1953838" y="1203875"/>
            <a:ext cx="547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Una convergencia entre personas, medios y negocios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3935525" y="2159550"/>
            <a:ext cx="1209900" cy="1186200"/>
          </a:xfrm>
          <a:prstGeom prst="ellipse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3411625" y="2869113"/>
            <a:ext cx="1209900" cy="11862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4482350" y="2869125"/>
            <a:ext cx="1209900" cy="11862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3917825" y="2575650"/>
            <a:ext cx="124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NEGOCIO</a:t>
            </a:r>
            <a:endParaRPr b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685900" y="3277575"/>
            <a:ext cx="80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MEDIOS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466725" y="3277575"/>
            <a:ext cx="97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PERSONAS</a:t>
            </a:r>
            <a:r>
              <a:rPr lang="es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83950" y="3077613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40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Quiénes son</a:t>
            </a:r>
            <a:endParaRPr sz="900">
              <a:solidFill>
                <a:srgbClr val="FFFFFF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r">
              <a:spcBef>
                <a:spcPts val="40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Mapa de empatía</a:t>
            </a:r>
            <a:endParaRPr sz="900">
              <a:solidFill>
                <a:srgbClr val="FFFFFF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r">
              <a:spcBef>
                <a:spcPts val="40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Insights</a:t>
            </a:r>
            <a:endParaRPr sz="900">
              <a:solidFill>
                <a:srgbClr val="FFFFFF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s" sz="900">
                <a:solidFill>
                  <a:srgbClr val="FFFFFF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Concepto sin vigencia</a:t>
            </a:r>
            <a:endParaRPr sz="900">
              <a:solidFill>
                <a:srgbClr val="FFFFFF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5953225" y="3077625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Propios: </a:t>
            </a:r>
            <a:r>
              <a:rPr lang="es" sz="900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Cualquier plataforma digital.</a:t>
            </a:r>
            <a:endParaRPr sz="900">
              <a:solidFill>
                <a:schemeClr val="lt1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Pagados: </a:t>
            </a:r>
            <a:r>
              <a:rPr lang="es" sz="900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Medios que paga el cliente.</a:t>
            </a:r>
            <a:endParaRPr sz="900">
              <a:solidFill>
                <a:schemeClr val="lt1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Ganados: </a:t>
            </a:r>
            <a:r>
              <a:rPr lang="es" sz="900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Medios que se gana el cliente.</a:t>
            </a:r>
            <a:endParaRPr sz="900">
              <a:solidFill>
                <a:schemeClr val="lt1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s" sz="900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Reputación</a:t>
            </a:r>
            <a:r>
              <a:rPr lang="es" sz="900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online.</a:t>
            </a:r>
            <a:endParaRPr sz="900">
              <a:solidFill>
                <a:schemeClr val="lt1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038100" y="1735325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40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highlight>
                  <a:schemeClr val="dk1"/>
                </a:highlight>
                <a:latin typeface="Nunito Sans"/>
                <a:ea typeface="Nunito Sans"/>
                <a:cs typeface="Nunito Sans"/>
                <a:sym typeface="Nunito Sans"/>
              </a:rPr>
              <a:t>Ventas / Leads</a:t>
            </a:r>
            <a:endParaRPr sz="900">
              <a:solidFill>
                <a:srgbClr val="FFFFFF"/>
              </a:solidFill>
              <a:highlight>
                <a:schemeClr val="dk1"/>
              </a:highlight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r">
              <a:spcBef>
                <a:spcPts val="40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918E8E"/>
                </a:solidFill>
                <a:highlight>
                  <a:schemeClr val="dk1"/>
                </a:highlight>
                <a:latin typeface="Nunito Sans"/>
                <a:ea typeface="Nunito Sans"/>
                <a:cs typeface="Nunito Sans"/>
                <a:sym typeface="Nunito Sans"/>
              </a:rPr>
              <a:t>(Adquisición)</a:t>
            </a:r>
            <a:endParaRPr sz="900">
              <a:solidFill>
                <a:srgbClr val="918E8E"/>
              </a:solidFill>
              <a:highlight>
                <a:schemeClr val="dk1"/>
              </a:highlight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r">
              <a:spcBef>
                <a:spcPts val="40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highlight>
                  <a:schemeClr val="dk1"/>
                </a:highlight>
                <a:latin typeface="Nunito Sans"/>
                <a:ea typeface="Nunito Sans"/>
                <a:cs typeface="Nunito Sans"/>
                <a:sym typeface="Nunito Sans"/>
              </a:rPr>
              <a:t>Reconocimiento de marca</a:t>
            </a:r>
            <a:endParaRPr sz="900">
              <a:solidFill>
                <a:srgbClr val="FFFFFF"/>
              </a:solidFill>
              <a:highlight>
                <a:schemeClr val="dk1"/>
              </a:highlight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s" sz="900">
                <a:solidFill>
                  <a:srgbClr val="918E8E"/>
                </a:solidFill>
                <a:highlight>
                  <a:schemeClr val="dk1"/>
                </a:highlight>
                <a:latin typeface="Nunito Sans"/>
                <a:ea typeface="Nunito Sans"/>
                <a:cs typeface="Nunito Sans"/>
                <a:sym typeface="Nunito Sans"/>
              </a:rPr>
              <a:t>(Awareness)</a:t>
            </a:r>
            <a:endParaRPr sz="900">
              <a:solidFill>
                <a:srgbClr val="918E8E"/>
              </a:solidFill>
              <a:highlight>
                <a:schemeClr val="dk1"/>
              </a:highlight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4848625" y="1787450"/>
            <a:ext cx="3000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highlight>
                  <a:schemeClr val="dk1"/>
                </a:highlight>
                <a:latin typeface="Nunito Sans"/>
                <a:ea typeface="Nunito Sans"/>
                <a:cs typeface="Nunito Sans"/>
                <a:sym typeface="Nunito Sans"/>
              </a:rPr>
              <a:t>Vinculación con la audiencia</a:t>
            </a:r>
            <a:endParaRPr sz="900">
              <a:solidFill>
                <a:srgbClr val="FFFFFF"/>
              </a:solidFill>
              <a:highlight>
                <a:schemeClr val="dk1"/>
              </a:highlight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s" sz="900">
                <a:solidFill>
                  <a:srgbClr val="918E8E"/>
                </a:solidFill>
                <a:highlight>
                  <a:schemeClr val="dk1"/>
                </a:highlight>
                <a:latin typeface="Nunito Sans"/>
                <a:ea typeface="Nunito Sans"/>
                <a:cs typeface="Nunito Sans"/>
                <a:sym typeface="Nunito Sans"/>
              </a:rPr>
              <a:t>(Engagement)</a:t>
            </a:r>
            <a:endParaRPr sz="900">
              <a:solidFill>
                <a:srgbClr val="918E8E"/>
              </a:solidFill>
              <a:highlight>
                <a:schemeClr val="dk1"/>
              </a:highlight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4669475" y="1005975"/>
            <a:ext cx="4124700" cy="4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27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Madurez Digital: En dónde estoy y hacia dónde voy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66" name="Google Shape;166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69" name="Google Shape;169;p2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